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9" r:id="rId9"/>
    <p:sldId id="270" r:id="rId10"/>
    <p:sldId id="263" r:id="rId11"/>
    <p:sldId id="265" r:id="rId12"/>
    <p:sldId id="264" r:id="rId13"/>
    <p:sldId id="266" r:id="rId14"/>
    <p:sldId id="267" r:id="rId15"/>
    <p:sldId id="268" r:id="rId16"/>
    <p:sldId id="271" r:id="rId1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5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1BBAA-C533-4063-8CCD-9A19A70C525A}" type="datetimeFigureOut">
              <a:rPr lang="hu-HU" smtClean="0"/>
              <a:t>2017.02.06.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0182D-8BCB-438D-ACA5-98D5030851FA}" type="slidenum">
              <a:rPr lang="hu-HU" smtClean="0"/>
              <a:t>‹#›</a:t>
            </a:fld>
            <a:endParaRPr lang="hu-HU"/>
          </a:p>
        </p:txBody>
      </p:sp>
    </p:spTree>
    <p:extLst>
      <p:ext uri="{BB962C8B-B14F-4D97-AF65-F5344CB8AC3E}">
        <p14:creationId xmlns:p14="http://schemas.microsoft.com/office/powerpoint/2010/main" val="410136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1</a:t>
            </a:fld>
            <a:endParaRPr lang="hu-HU"/>
          </a:p>
        </p:txBody>
      </p:sp>
    </p:spTree>
    <p:extLst>
      <p:ext uri="{BB962C8B-B14F-4D97-AF65-F5344CB8AC3E}">
        <p14:creationId xmlns:p14="http://schemas.microsoft.com/office/powerpoint/2010/main" val="685236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10</a:t>
            </a:fld>
            <a:endParaRPr lang="hu-HU"/>
          </a:p>
        </p:txBody>
      </p:sp>
    </p:spTree>
    <p:extLst>
      <p:ext uri="{BB962C8B-B14F-4D97-AF65-F5344CB8AC3E}">
        <p14:creationId xmlns:p14="http://schemas.microsoft.com/office/powerpoint/2010/main" val="1235553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11</a:t>
            </a:fld>
            <a:endParaRPr lang="hu-HU"/>
          </a:p>
        </p:txBody>
      </p:sp>
    </p:spTree>
    <p:extLst>
      <p:ext uri="{BB962C8B-B14F-4D97-AF65-F5344CB8AC3E}">
        <p14:creationId xmlns:p14="http://schemas.microsoft.com/office/powerpoint/2010/main" val="158817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12</a:t>
            </a:fld>
            <a:endParaRPr lang="hu-HU"/>
          </a:p>
        </p:txBody>
      </p:sp>
    </p:spTree>
    <p:extLst>
      <p:ext uri="{BB962C8B-B14F-4D97-AF65-F5344CB8AC3E}">
        <p14:creationId xmlns:p14="http://schemas.microsoft.com/office/powerpoint/2010/main" val="81956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13</a:t>
            </a:fld>
            <a:endParaRPr lang="hu-HU"/>
          </a:p>
        </p:txBody>
      </p:sp>
    </p:spTree>
    <p:extLst>
      <p:ext uri="{BB962C8B-B14F-4D97-AF65-F5344CB8AC3E}">
        <p14:creationId xmlns:p14="http://schemas.microsoft.com/office/powerpoint/2010/main" val="121789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14</a:t>
            </a:fld>
            <a:endParaRPr lang="hu-HU"/>
          </a:p>
        </p:txBody>
      </p:sp>
    </p:spTree>
    <p:extLst>
      <p:ext uri="{BB962C8B-B14F-4D97-AF65-F5344CB8AC3E}">
        <p14:creationId xmlns:p14="http://schemas.microsoft.com/office/powerpoint/2010/main" val="3560428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15</a:t>
            </a:fld>
            <a:endParaRPr lang="hu-HU"/>
          </a:p>
        </p:txBody>
      </p:sp>
    </p:spTree>
    <p:extLst>
      <p:ext uri="{BB962C8B-B14F-4D97-AF65-F5344CB8AC3E}">
        <p14:creationId xmlns:p14="http://schemas.microsoft.com/office/powerpoint/2010/main" val="4076584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16</a:t>
            </a:fld>
            <a:endParaRPr lang="hu-HU"/>
          </a:p>
        </p:txBody>
      </p:sp>
    </p:spTree>
    <p:extLst>
      <p:ext uri="{BB962C8B-B14F-4D97-AF65-F5344CB8AC3E}">
        <p14:creationId xmlns:p14="http://schemas.microsoft.com/office/powerpoint/2010/main" val="308231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2</a:t>
            </a:fld>
            <a:endParaRPr lang="hu-HU"/>
          </a:p>
        </p:txBody>
      </p:sp>
    </p:spTree>
    <p:extLst>
      <p:ext uri="{BB962C8B-B14F-4D97-AF65-F5344CB8AC3E}">
        <p14:creationId xmlns:p14="http://schemas.microsoft.com/office/powerpoint/2010/main" val="11926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3</a:t>
            </a:fld>
            <a:endParaRPr lang="hu-HU"/>
          </a:p>
        </p:txBody>
      </p:sp>
    </p:spTree>
    <p:extLst>
      <p:ext uri="{BB962C8B-B14F-4D97-AF65-F5344CB8AC3E}">
        <p14:creationId xmlns:p14="http://schemas.microsoft.com/office/powerpoint/2010/main" val="732879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4</a:t>
            </a:fld>
            <a:endParaRPr lang="hu-HU"/>
          </a:p>
        </p:txBody>
      </p:sp>
    </p:spTree>
    <p:extLst>
      <p:ext uri="{BB962C8B-B14F-4D97-AF65-F5344CB8AC3E}">
        <p14:creationId xmlns:p14="http://schemas.microsoft.com/office/powerpoint/2010/main" val="316437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5</a:t>
            </a:fld>
            <a:endParaRPr lang="hu-HU"/>
          </a:p>
        </p:txBody>
      </p:sp>
    </p:spTree>
    <p:extLst>
      <p:ext uri="{BB962C8B-B14F-4D97-AF65-F5344CB8AC3E}">
        <p14:creationId xmlns:p14="http://schemas.microsoft.com/office/powerpoint/2010/main" val="352452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6</a:t>
            </a:fld>
            <a:endParaRPr lang="hu-HU"/>
          </a:p>
        </p:txBody>
      </p:sp>
    </p:spTree>
    <p:extLst>
      <p:ext uri="{BB962C8B-B14F-4D97-AF65-F5344CB8AC3E}">
        <p14:creationId xmlns:p14="http://schemas.microsoft.com/office/powerpoint/2010/main" val="1473765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7</a:t>
            </a:fld>
            <a:endParaRPr lang="hu-HU"/>
          </a:p>
        </p:txBody>
      </p:sp>
    </p:spTree>
    <p:extLst>
      <p:ext uri="{BB962C8B-B14F-4D97-AF65-F5344CB8AC3E}">
        <p14:creationId xmlns:p14="http://schemas.microsoft.com/office/powerpoint/2010/main" val="3606008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8</a:t>
            </a:fld>
            <a:endParaRPr lang="hu-HU"/>
          </a:p>
        </p:txBody>
      </p:sp>
    </p:spTree>
    <p:extLst>
      <p:ext uri="{BB962C8B-B14F-4D97-AF65-F5344CB8AC3E}">
        <p14:creationId xmlns:p14="http://schemas.microsoft.com/office/powerpoint/2010/main" val="285002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790182D-8BCB-438D-ACA5-98D5030851FA}" type="slidenum">
              <a:rPr lang="hu-HU" smtClean="0"/>
              <a:t>9</a:t>
            </a:fld>
            <a:endParaRPr lang="hu-HU"/>
          </a:p>
        </p:txBody>
      </p:sp>
    </p:spTree>
    <p:extLst>
      <p:ext uri="{BB962C8B-B14F-4D97-AF65-F5344CB8AC3E}">
        <p14:creationId xmlns:p14="http://schemas.microsoft.com/office/powerpoint/2010/main" val="108781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BCBFCDD4-ED06-4A3D-9074-9B50B7F936B4}" type="datetimeFigureOut">
              <a:rPr lang="hu-HU" smtClean="0"/>
              <a:t>2017.02.06.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58E2FD6-6FD7-428A-A398-4D7337FD5BC0}" type="slidenum">
              <a:rPr lang="hu-HU" smtClean="0"/>
              <a:t>‹#›</a:t>
            </a:fld>
            <a:endParaRPr lang="hu-HU"/>
          </a:p>
        </p:txBody>
      </p:sp>
    </p:spTree>
    <p:extLst>
      <p:ext uri="{BB962C8B-B14F-4D97-AF65-F5344CB8AC3E}">
        <p14:creationId xmlns:p14="http://schemas.microsoft.com/office/powerpoint/2010/main" val="227845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CBFCDD4-ED06-4A3D-9074-9B50B7F936B4}" type="datetimeFigureOut">
              <a:rPr lang="hu-HU" smtClean="0"/>
              <a:t>2017.02.06.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58E2FD6-6FD7-428A-A398-4D7337FD5BC0}" type="slidenum">
              <a:rPr lang="hu-HU" smtClean="0"/>
              <a:t>‹#›</a:t>
            </a:fld>
            <a:endParaRPr lang="hu-HU"/>
          </a:p>
        </p:txBody>
      </p:sp>
    </p:spTree>
    <p:extLst>
      <p:ext uri="{BB962C8B-B14F-4D97-AF65-F5344CB8AC3E}">
        <p14:creationId xmlns:p14="http://schemas.microsoft.com/office/powerpoint/2010/main" val="202668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CBFCDD4-ED06-4A3D-9074-9B50B7F936B4}" type="datetimeFigureOut">
              <a:rPr lang="hu-HU" smtClean="0"/>
              <a:t>2017.02.06.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58E2FD6-6FD7-428A-A398-4D7337FD5BC0}" type="slidenum">
              <a:rPr lang="hu-HU" smtClean="0"/>
              <a:t>‹#›</a:t>
            </a:fld>
            <a:endParaRPr lang="hu-HU"/>
          </a:p>
        </p:txBody>
      </p:sp>
    </p:spTree>
    <p:extLst>
      <p:ext uri="{BB962C8B-B14F-4D97-AF65-F5344CB8AC3E}">
        <p14:creationId xmlns:p14="http://schemas.microsoft.com/office/powerpoint/2010/main" val="87008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CBFCDD4-ED06-4A3D-9074-9B50B7F936B4}" type="datetimeFigureOut">
              <a:rPr lang="hu-HU" smtClean="0"/>
              <a:t>2017.02.06.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58E2FD6-6FD7-428A-A398-4D7337FD5BC0}" type="slidenum">
              <a:rPr lang="hu-HU" smtClean="0"/>
              <a:t>‹#›</a:t>
            </a:fld>
            <a:endParaRPr lang="hu-HU"/>
          </a:p>
        </p:txBody>
      </p:sp>
    </p:spTree>
    <p:extLst>
      <p:ext uri="{BB962C8B-B14F-4D97-AF65-F5344CB8AC3E}">
        <p14:creationId xmlns:p14="http://schemas.microsoft.com/office/powerpoint/2010/main" val="134731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BCBFCDD4-ED06-4A3D-9074-9B50B7F936B4}" type="datetimeFigureOut">
              <a:rPr lang="hu-HU" smtClean="0"/>
              <a:t>2017.02.06.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58E2FD6-6FD7-428A-A398-4D7337FD5BC0}" type="slidenum">
              <a:rPr lang="hu-HU" smtClean="0"/>
              <a:t>‹#›</a:t>
            </a:fld>
            <a:endParaRPr lang="hu-HU"/>
          </a:p>
        </p:txBody>
      </p:sp>
    </p:spTree>
    <p:extLst>
      <p:ext uri="{BB962C8B-B14F-4D97-AF65-F5344CB8AC3E}">
        <p14:creationId xmlns:p14="http://schemas.microsoft.com/office/powerpoint/2010/main" val="207519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BCBFCDD4-ED06-4A3D-9074-9B50B7F936B4}" type="datetimeFigureOut">
              <a:rPr lang="hu-HU" smtClean="0"/>
              <a:t>2017.02.06.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58E2FD6-6FD7-428A-A398-4D7337FD5BC0}" type="slidenum">
              <a:rPr lang="hu-HU" smtClean="0"/>
              <a:t>‹#›</a:t>
            </a:fld>
            <a:endParaRPr lang="hu-HU"/>
          </a:p>
        </p:txBody>
      </p:sp>
    </p:spTree>
    <p:extLst>
      <p:ext uri="{BB962C8B-B14F-4D97-AF65-F5344CB8AC3E}">
        <p14:creationId xmlns:p14="http://schemas.microsoft.com/office/powerpoint/2010/main" val="278037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BCBFCDD4-ED06-4A3D-9074-9B50B7F936B4}" type="datetimeFigureOut">
              <a:rPr lang="hu-HU" smtClean="0"/>
              <a:t>2017.02.06.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58E2FD6-6FD7-428A-A398-4D7337FD5BC0}" type="slidenum">
              <a:rPr lang="hu-HU" smtClean="0"/>
              <a:t>‹#›</a:t>
            </a:fld>
            <a:endParaRPr lang="hu-HU"/>
          </a:p>
        </p:txBody>
      </p:sp>
    </p:spTree>
    <p:extLst>
      <p:ext uri="{BB962C8B-B14F-4D97-AF65-F5344CB8AC3E}">
        <p14:creationId xmlns:p14="http://schemas.microsoft.com/office/powerpoint/2010/main" val="312540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BCBFCDD4-ED06-4A3D-9074-9B50B7F936B4}" type="datetimeFigureOut">
              <a:rPr lang="hu-HU" smtClean="0"/>
              <a:t>2017.02.06.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58E2FD6-6FD7-428A-A398-4D7337FD5BC0}" type="slidenum">
              <a:rPr lang="hu-HU" smtClean="0"/>
              <a:t>‹#›</a:t>
            </a:fld>
            <a:endParaRPr lang="hu-HU"/>
          </a:p>
        </p:txBody>
      </p:sp>
    </p:spTree>
    <p:extLst>
      <p:ext uri="{BB962C8B-B14F-4D97-AF65-F5344CB8AC3E}">
        <p14:creationId xmlns:p14="http://schemas.microsoft.com/office/powerpoint/2010/main" val="332205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BCBFCDD4-ED06-4A3D-9074-9B50B7F936B4}" type="datetimeFigureOut">
              <a:rPr lang="hu-HU" smtClean="0"/>
              <a:t>2017.02.06.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58E2FD6-6FD7-428A-A398-4D7337FD5BC0}" type="slidenum">
              <a:rPr lang="hu-HU" smtClean="0"/>
              <a:t>‹#›</a:t>
            </a:fld>
            <a:endParaRPr lang="hu-HU"/>
          </a:p>
        </p:txBody>
      </p:sp>
    </p:spTree>
    <p:extLst>
      <p:ext uri="{BB962C8B-B14F-4D97-AF65-F5344CB8AC3E}">
        <p14:creationId xmlns:p14="http://schemas.microsoft.com/office/powerpoint/2010/main" val="74486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BCBFCDD4-ED06-4A3D-9074-9B50B7F936B4}" type="datetimeFigureOut">
              <a:rPr lang="hu-HU" smtClean="0"/>
              <a:t>2017.02.06.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58E2FD6-6FD7-428A-A398-4D7337FD5BC0}" type="slidenum">
              <a:rPr lang="hu-HU" smtClean="0"/>
              <a:t>‹#›</a:t>
            </a:fld>
            <a:endParaRPr lang="hu-HU"/>
          </a:p>
        </p:txBody>
      </p:sp>
    </p:spTree>
    <p:extLst>
      <p:ext uri="{BB962C8B-B14F-4D97-AF65-F5344CB8AC3E}">
        <p14:creationId xmlns:p14="http://schemas.microsoft.com/office/powerpoint/2010/main" val="92713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BCBFCDD4-ED06-4A3D-9074-9B50B7F936B4}" type="datetimeFigureOut">
              <a:rPr lang="hu-HU" smtClean="0"/>
              <a:t>2017.02.06.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58E2FD6-6FD7-428A-A398-4D7337FD5BC0}" type="slidenum">
              <a:rPr lang="hu-HU" smtClean="0"/>
              <a:t>‹#›</a:t>
            </a:fld>
            <a:endParaRPr lang="hu-HU"/>
          </a:p>
        </p:txBody>
      </p:sp>
    </p:spTree>
    <p:extLst>
      <p:ext uri="{BB962C8B-B14F-4D97-AF65-F5344CB8AC3E}">
        <p14:creationId xmlns:p14="http://schemas.microsoft.com/office/powerpoint/2010/main" val="321405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FCDD4-ED06-4A3D-9074-9B50B7F936B4}" type="datetimeFigureOut">
              <a:rPr lang="hu-HU" smtClean="0"/>
              <a:t>2017.02.06.</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E2FD6-6FD7-428A-A398-4D7337FD5BC0}" type="slidenum">
              <a:rPr lang="hu-HU" smtClean="0"/>
              <a:t>‹#›</a:t>
            </a:fld>
            <a:endParaRPr lang="hu-HU"/>
          </a:p>
        </p:txBody>
      </p:sp>
    </p:spTree>
    <p:extLst>
      <p:ext uri="{BB962C8B-B14F-4D97-AF65-F5344CB8AC3E}">
        <p14:creationId xmlns:p14="http://schemas.microsoft.com/office/powerpoint/2010/main" val="3093895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righthubengineering.com/power-plants/71646-how-coal-power-plants-wor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Szuperkritikus, ultra-szuperkritikus erőmű</a:t>
            </a:r>
            <a:endParaRPr lang="hu-HU" dirty="0"/>
          </a:p>
        </p:txBody>
      </p:sp>
      <p:sp>
        <p:nvSpPr>
          <p:cNvPr id="3" name="Alcím 2"/>
          <p:cNvSpPr>
            <a:spLocks noGrp="1"/>
          </p:cNvSpPr>
          <p:nvPr>
            <p:ph type="subTitle" idx="1"/>
          </p:nvPr>
        </p:nvSpPr>
        <p:spPr/>
        <p:txBody>
          <a:bodyPr/>
          <a:lstStyle/>
          <a:p>
            <a:endParaRPr lang="hu-HU"/>
          </a:p>
        </p:txBody>
      </p:sp>
    </p:spTree>
    <p:extLst>
      <p:ext uri="{BB962C8B-B14F-4D97-AF65-F5344CB8AC3E}">
        <p14:creationId xmlns:p14="http://schemas.microsoft.com/office/powerpoint/2010/main" val="2770696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2009775" y="295275"/>
            <a:ext cx="8172450" cy="6267450"/>
          </a:xfrm>
          <a:prstGeom prst="rect">
            <a:avLst/>
          </a:prstGeom>
        </p:spPr>
      </p:pic>
    </p:spTree>
    <p:extLst>
      <p:ext uri="{BB962C8B-B14F-4D97-AF65-F5344CB8AC3E}">
        <p14:creationId xmlns:p14="http://schemas.microsoft.com/office/powerpoint/2010/main" val="356934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1814512" y="336843"/>
            <a:ext cx="8562975" cy="6219825"/>
          </a:xfrm>
          <a:prstGeom prst="rect">
            <a:avLst/>
          </a:prstGeom>
        </p:spPr>
      </p:pic>
    </p:spTree>
    <p:extLst>
      <p:ext uri="{BB962C8B-B14F-4D97-AF65-F5344CB8AC3E}">
        <p14:creationId xmlns:p14="http://schemas.microsoft.com/office/powerpoint/2010/main" val="210311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1614487" y="452437"/>
            <a:ext cx="8963025" cy="5953125"/>
          </a:xfrm>
          <a:prstGeom prst="rect">
            <a:avLst/>
          </a:prstGeom>
        </p:spPr>
      </p:pic>
    </p:spTree>
    <p:extLst>
      <p:ext uri="{BB962C8B-B14F-4D97-AF65-F5344CB8AC3E}">
        <p14:creationId xmlns:p14="http://schemas.microsoft.com/office/powerpoint/2010/main" val="150920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485775" y="685800"/>
            <a:ext cx="11220450" cy="5486400"/>
          </a:xfrm>
          <a:prstGeom prst="rect">
            <a:avLst/>
          </a:prstGeom>
        </p:spPr>
      </p:pic>
    </p:spTree>
    <p:extLst>
      <p:ext uri="{BB962C8B-B14F-4D97-AF65-F5344CB8AC3E}">
        <p14:creationId xmlns:p14="http://schemas.microsoft.com/office/powerpoint/2010/main" val="265405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469823" y="203031"/>
            <a:ext cx="3661583" cy="4412479"/>
          </a:xfrm>
          <a:prstGeom prst="rect">
            <a:avLst/>
          </a:prstGeom>
        </p:spPr>
      </p:pic>
      <p:pic>
        <p:nvPicPr>
          <p:cNvPr id="3" name="Kép 2"/>
          <p:cNvPicPr>
            <a:picLocks noChangeAspect="1"/>
          </p:cNvPicPr>
          <p:nvPr/>
        </p:nvPicPr>
        <p:blipFill>
          <a:blip r:embed="rId4"/>
          <a:stretch>
            <a:fillRect/>
          </a:stretch>
        </p:blipFill>
        <p:spPr>
          <a:xfrm>
            <a:off x="5413347" y="115411"/>
            <a:ext cx="5652900" cy="3923051"/>
          </a:xfrm>
          <a:prstGeom prst="rect">
            <a:avLst/>
          </a:prstGeom>
        </p:spPr>
      </p:pic>
    </p:spTree>
    <p:extLst>
      <p:ext uri="{BB962C8B-B14F-4D97-AF65-F5344CB8AC3E}">
        <p14:creationId xmlns:p14="http://schemas.microsoft.com/office/powerpoint/2010/main" val="348287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3254674" y="291992"/>
            <a:ext cx="4997721" cy="4022556"/>
          </a:xfrm>
          <a:prstGeom prst="rect">
            <a:avLst/>
          </a:prstGeom>
        </p:spPr>
      </p:pic>
      <p:sp>
        <p:nvSpPr>
          <p:cNvPr id="3" name="Téglalap 2"/>
          <p:cNvSpPr/>
          <p:nvPr/>
        </p:nvSpPr>
        <p:spPr>
          <a:xfrm>
            <a:off x="469823" y="4670485"/>
            <a:ext cx="11514338" cy="1569660"/>
          </a:xfrm>
          <a:prstGeom prst="rect">
            <a:avLst/>
          </a:prstGeom>
        </p:spPr>
        <p:txBody>
          <a:bodyPr wrap="square">
            <a:spAutoFit/>
          </a:bodyPr>
          <a:lstStyle/>
          <a:p>
            <a:r>
              <a:rPr lang="en-US" sz="1600" b="0" i="0" u="none" strike="noStrike" baseline="0" dirty="0" smtClean="0">
                <a:latin typeface="Arial Narrow" panose="020B0606020202030204" pitchFamily="34" charset="0"/>
              </a:rPr>
              <a:t>In many cases, the source for Natural Gas production is a </a:t>
            </a:r>
            <a:r>
              <a:rPr lang="en-US" sz="1600" b="0" i="0" u="none" strike="noStrike" baseline="0" dirty="0" err="1" smtClean="0">
                <a:latin typeface="Arial Narrow" panose="020B0606020202030204" pitchFamily="34" charset="0"/>
              </a:rPr>
              <a:t>geothermally</a:t>
            </a:r>
            <a:r>
              <a:rPr lang="en-US" sz="1600" b="0" i="0" u="none" strike="noStrike" baseline="0" dirty="0" smtClean="0">
                <a:latin typeface="Arial Narrow" panose="020B0606020202030204" pitchFamily="34" charset="0"/>
              </a:rPr>
              <a:t> heated brine. In these cases,</a:t>
            </a:r>
            <a:r>
              <a:rPr lang="hu-HU" sz="1600" b="0" i="0" u="none" strike="noStrike" baseline="0" dirty="0" smtClean="0">
                <a:latin typeface="Arial Narrow" panose="020B0606020202030204" pitchFamily="34" charset="0"/>
              </a:rPr>
              <a:t> </a:t>
            </a:r>
            <a:r>
              <a:rPr lang="en-US" sz="1600" b="0" i="0" u="none" strike="noStrike" baseline="0" dirty="0" smtClean="0">
                <a:latin typeface="Arial Narrow" panose="020B0606020202030204" pitchFamily="34" charset="0"/>
              </a:rPr>
              <a:t>the brine temperatures range from 240 </a:t>
            </a:r>
            <a:r>
              <a:rPr lang="en-US" sz="1600" b="0" i="0" u="none" strike="noStrike" baseline="0" dirty="0" err="1" smtClean="0">
                <a:latin typeface="Arial Narrow" panose="020B0606020202030204" pitchFamily="34" charset="0"/>
              </a:rPr>
              <a:t>oF</a:t>
            </a:r>
            <a:r>
              <a:rPr lang="en-US" sz="1600" b="0" i="0" u="none" strike="noStrike" baseline="0" dirty="0" smtClean="0">
                <a:latin typeface="Arial Narrow" panose="020B0606020202030204" pitchFamily="34" charset="0"/>
              </a:rPr>
              <a:t> (390 K) up to 360 </a:t>
            </a:r>
            <a:r>
              <a:rPr lang="en-US" sz="1600" b="0" i="0" u="none" strike="noStrike" baseline="0" dirty="0" err="1" smtClean="0">
                <a:latin typeface="Arial Narrow" panose="020B0606020202030204" pitchFamily="34" charset="0"/>
              </a:rPr>
              <a:t>oF</a:t>
            </a:r>
            <a:r>
              <a:rPr lang="en-US" sz="1600" b="0" i="0" u="none" strike="noStrike" baseline="0" dirty="0" smtClean="0">
                <a:latin typeface="Arial Narrow" panose="020B0606020202030204" pitchFamily="34" charset="0"/>
              </a:rPr>
              <a:t> (455 K) depending linearly upon well depth [8].</a:t>
            </a:r>
            <a:r>
              <a:rPr lang="hu-HU" sz="1600" b="0" i="0" u="none" strike="noStrike" baseline="0" dirty="0" smtClean="0">
                <a:latin typeface="Arial Narrow" panose="020B0606020202030204" pitchFamily="34" charset="0"/>
              </a:rPr>
              <a:t> </a:t>
            </a:r>
            <a:r>
              <a:rPr lang="en-US" sz="1600" b="0" i="0" u="none" strike="noStrike" baseline="0" dirty="0" smtClean="0">
                <a:latin typeface="Arial Narrow" panose="020B0606020202030204" pitchFamily="34" charset="0"/>
              </a:rPr>
              <a:t>In this temperature range, the brine passes through a heat exchanger to feed a supercritical </a:t>
            </a:r>
            <a:r>
              <a:rPr lang="en-US" sz="1600" b="0" i="0" u="none" strike="noStrike" baseline="0" dirty="0" err="1" smtClean="0">
                <a:latin typeface="Arial Narrow" panose="020B0606020202030204" pitchFamily="34" charset="0"/>
              </a:rPr>
              <a:t>Rankine</a:t>
            </a:r>
            <a:r>
              <a:rPr lang="en-US" sz="1600" b="0" i="0" u="none" strike="noStrike" baseline="0" dirty="0" smtClean="0">
                <a:latin typeface="Arial Narrow" panose="020B0606020202030204" pitchFamily="34" charset="0"/>
              </a:rPr>
              <a:t> cycle for</a:t>
            </a:r>
            <a:r>
              <a:rPr lang="hu-HU" sz="1600" b="0" i="0" u="none" strike="noStrike" baseline="0" dirty="0" smtClean="0">
                <a:latin typeface="Arial Narrow" panose="020B0606020202030204" pitchFamily="34" charset="0"/>
              </a:rPr>
              <a:t> </a:t>
            </a:r>
            <a:r>
              <a:rPr lang="en-US" sz="1600" b="0" i="0" u="none" strike="noStrike" baseline="0" dirty="0" smtClean="0">
                <a:latin typeface="Arial Narrow" panose="020B0606020202030204" pitchFamily="34" charset="0"/>
              </a:rPr>
              <a:t>Propane, which has a critical temperature of 206 </a:t>
            </a:r>
            <a:r>
              <a:rPr lang="en-US" sz="1600" b="0" i="0" u="none" strike="noStrike" baseline="0" dirty="0" err="1" smtClean="0">
                <a:latin typeface="Arial Narrow" panose="020B0606020202030204" pitchFamily="34" charset="0"/>
              </a:rPr>
              <a:t>oF</a:t>
            </a:r>
            <a:r>
              <a:rPr lang="en-US" sz="1600" b="0" i="0" u="none" strike="noStrike" baseline="0" dirty="0" smtClean="0">
                <a:latin typeface="Arial Narrow" panose="020B0606020202030204" pitchFamily="34" charset="0"/>
              </a:rPr>
              <a:t> (370 K) and a critical pressure of 616 </a:t>
            </a:r>
            <a:r>
              <a:rPr lang="en-US" sz="1600" b="0" i="0" u="none" strike="noStrike" baseline="0" dirty="0" err="1" smtClean="0">
                <a:latin typeface="Arial Narrow" panose="020B0606020202030204" pitchFamily="34" charset="0"/>
              </a:rPr>
              <a:t>psia</a:t>
            </a:r>
            <a:r>
              <a:rPr lang="en-US" sz="1600" b="0" i="0" u="none" strike="noStrike" baseline="0" dirty="0" smtClean="0">
                <a:latin typeface="Arial Narrow" panose="020B0606020202030204" pitchFamily="34" charset="0"/>
              </a:rPr>
              <a:t>. Theoretically,</a:t>
            </a:r>
            <a:r>
              <a:rPr lang="hu-HU" sz="1600" b="0" i="0" u="none" strike="noStrike" baseline="0" dirty="0" smtClean="0">
                <a:latin typeface="Arial Narrow" panose="020B0606020202030204" pitchFamily="34" charset="0"/>
              </a:rPr>
              <a:t> </a:t>
            </a:r>
            <a:r>
              <a:rPr lang="en-US" sz="1600" b="0" i="0" u="none" strike="noStrike" baseline="0" dirty="0" smtClean="0">
                <a:latin typeface="Arial Narrow" panose="020B0606020202030204" pitchFamily="34" charset="0"/>
              </a:rPr>
              <a:t>the brine may be able to run the cycle directly but there are too many contaminants and compositional</a:t>
            </a:r>
            <a:r>
              <a:rPr lang="hu-HU" sz="1600" b="0" i="0" u="none" strike="noStrike" baseline="0" dirty="0" smtClean="0">
                <a:latin typeface="Arial Narrow" panose="020B0606020202030204" pitchFamily="34" charset="0"/>
              </a:rPr>
              <a:t> </a:t>
            </a:r>
            <a:r>
              <a:rPr lang="en-US" sz="1600" b="0" i="0" u="none" strike="noStrike" baseline="0" dirty="0" smtClean="0">
                <a:latin typeface="Arial Narrow" panose="020B0606020202030204" pitchFamily="34" charset="0"/>
              </a:rPr>
              <a:t>variations for this to be feasible. If a power cycle like this were employed, the sites producing Natural Gas</a:t>
            </a:r>
            <a:r>
              <a:rPr lang="hu-HU" sz="1600" b="0" i="0" u="none" strike="noStrike" baseline="0" dirty="0" smtClean="0">
                <a:latin typeface="Arial Narrow" panose="020B0606020202030204" pitchFamily="34" charset="0"/>
              </a:rPr>
              <a:t> </a:t>
            </a:r>
            <a:r>
              <a:rPr lang="en-US" sz="1600" b="0" i="0" u="none" strike="noStrike" baseline="0" dirty="0" smtClean="0">
                <a:latin typeface="Arial Narrow" panose="020B0606020202030204" pitchFamily="34" charset="0"/>
              </a:rPr>
              <a:t>could potentially generate power for Grid use or, at a minimum, generate the majority of the plant’s electrical</a:t>
            </a:r>
            <a:r>
              <a:rPr lang="hu-HU" sz="1600" b="0" i="0" u="none" strike="noStrike" baseline="0" dirty="0" smtClean="0">
                <a:latin typeface="Arial Narrow" panose="020B0606020202030204" pitchFamily="34" charset="0"/>
              </a:rPr>
              <a:t> </a:t>
            </a:r>
            <a:r>
              <a:rPr lang="en-US" sz="1600" b="0" i="0" u="none" strike="noStrike" baseline="0" dirty="0" smtClean="0">
                <a:latin typeface="Arial Narrow" panose="020B0606020202030204" pitchFamily="34" charset="0"/>
              </a:rPr>
              <a:t>requirements. In the United States, there are several areas along the Texas and the Louisiana Gulf Coast where</a:t>
            </a:r>
            <a:r>
              <a:rPr lang="hu-HU" sz="1600" b="0" i="0" u="none" strike="noStrike" baseline="0" dirty="0" smtClean="0">
                <a:latin typeface="Arial Narrow" panose="020B0606020202030204" pitchFamily="34" charset="0"/>
              </a:rPr>
              <a:t> </a:t>
            </a:r>
            <a:r>
              <a:rPr lang="en-US" sz="1600" b="0" i="0" u="none" strike="noStrike" baseline="0" dirty="0" smtClean="0">
                <a:latin typeface="Arial Narrow" panose="020B0606020202030204" pitchFamily="34" charset="0"/>
              </a:rPr>
              <a:t>this type of power cycle is feasible [8].</a:t>
            </a:r>
            <a:endParaRPr lang="hu-HU" sz="1600" dirty="0">
              <a:latin typeface="Arial Narrow" panose="020B0606020202030204" pitchFamily="34" charset="0"/>
            </a:endParaRPr>
          </a:p>
        </p:txBody>
      </p:sp>
    </p:spTree>
    <p:extLst>
      <p:ext uri="{BB962C8B-B14F-4D97-AF65-F5344CB8AC3E}">
        <p14:creationId xmlns:p14="http://schemas.microsoft.com/office/powerpoint/2010/main" val="258089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548640" y="821194"/>
            <a:ext cx="11244643" cy="3119679"/>
          </a:xfrm>
          <a:prstGeom prst="rect">
            <a:avLst/>
          </a:prstGeom>
        </p:spPr>
      </p:pic>
    </p:spTree>
    <p:extLst>
      <p:ext uri="{BB962C8B-B14F-4D97-AF65-F5344CB8AC3E}">
        <p14:creationId xmlns:p14="http://schemas.microsoft.com/office/powerpoint/2010/main" val="7372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églalap 2"/>
          <p:cNvSpPr/>
          <p:nvPr/>
        </p:nvSpPr>
        <p:spPr>
          <a:xfrm>
            <a:off x="908481" y="387398"/>
            <a:ext cx="10889941" cy="6186309"/>
          </a:xfrm>
          <a:prstGeom prst="rect">
            <a:avLst/>
          </a:prstGeom>
        </p:spPr>
        <p:txBody>
          <a:bodyPr wrap="square">
            <a:spAutoFit/>
          </a:bodyPr>
          <a:lstStyle/>
          <a:p>
            <a:pPr algn="just" fontAlgn="base"/>
            <a:r>
              <a:rPr lang="en-US" b="1" i="0" dirty="0" smtClean="0">
                <a:effectLst/>
                <a:latin typeface="Arial" panose="020B0604020202020204" pitchFamily="34" charset="0"/>
              </a:rPr>
              <a:t>What is a Supercritical Power Plant?</a:t>
            </a:r>
          </a:p>
          <a:p>
            <a:pPr algn="just" fontAlgn="base"/>
            <a:r>
              <a:rPr lang="en-US" b="0" dirty="0" smtClean="0">
                <a:solidFill>
                  <a:srgbClr val="808080"/>
                </a:solidFill>
                <a:effectLst/>
                <a:latin typeface="Arial" panose="020B0604020202020204" pitchFamily="34" charset="0"/>
              </a:rPr>
              <a:t>written by: </a:t>
            </a:r>
            <a:r>
              <a:rPr lang="en-US" b="0" dirty="0" err="1" smtClean="0">
                <a:solidFill>
                  <a:srgbClr val="808080"/>
                </a:solidFill>
                <a:effectLst/>
                <a:latin typeface="Arial" panose="020B0604020202020204" pitchFamily="34" charset="0"/>
              </a:rPr>
              <a:t>johnzactruba</a:t>
            </a:r>
            <a:r>
              <a:rPr lang="en-US" b="0" dirty="0" smtClean="0">
                <a:solidFill>
                  <a:srgbClr val="808080"/>
                </a:solidFill>
                <a:effectLst/>
                <a:latin typeface="Arial" panose="020B0604020202020204" pitchFamily="34" charset="0"/>
              </a:rPr>
              <a:t> • edited by: Lamar </a:t>
            </a:r>
            <a:r>
              <a:rPr lang="en-US" b="0" dirty="0" err="1" smtClean="0">
                <a:solidFill>
                  <a:srgbClr val="808080"/>
                </a:solidFill>
                <a:effectLst/>
                <a:latin typeface="Arial" panose="020B0604020202020204" pitchFamily="34" charset="0"/>
              </a:rPr>
              <a:t>Stonecypher</a:t>
            </a:r>
            <a:r>
              <a:rPr lang="en-US" b="0" dirty="0" smtClean="0">
                <a:solidFill>
                  <a:srgbClr val="808080"/>
                </a:solidFill>
                <a:effectLst/>
                <a:latin typeface="Arial" panose="020B0604020202020204" pitchFamily="34" charset="0"/>
              </a:rPr>
              <a:t> • updated: 7/3/2010</a:t>
            </a:r>
          </a:p>
          <a:p>
            <a:pPr algn="just" fontAlgn="base"/>
            <a:r>
              <a:rPr lang="en-US" b="0" i="0" dirty="0" smtClean="0">
                <a:effectLst/>
                <a:latin typeface="Arial" panose="020B0604020202020204" pitchFamily="34" charset="0"/>
              </a:rPr>
              <a:t>Modern thermal power plants operate at very high pressures greater than the Critical pressure of steam. This article explains the concept of Supercritical power plants.</a:t>
            </a:r>
          </a:p>
          <a:p>
            <a:pPr algn="just" fontAlgn="base">
              <a:buFont typeface="Arial" panose="020B0604020202020204" pitchFamily="34" charset="0"/>
              <a:buChar char="•"/>
            </a:pPr>
            <a:r>
              <a:rPr lang="en-US" b="0" i="0" dirty="0" smtClean="0">
                <a:effectLst/>
                <a:latin typeface="Arial" panose="020B0604020202020204" pitchFamily="34" charset="0"/>
              </a:rPr>
              <a:t>"Steam is no stronger now than it was a hundred years ago, but it is put to better use.“ - Ralph Waldo Emerson</a:t>
            </a:r>
          </a:p>
          <a:p>
            <a:pPr algn="just" fontAlgn="base">
              <a:buFont typeface="Arial" panose="020B0604020202020204" pitchFamily="34" charset="0"/>
              <a:buChar char="•"/>
            </a:pPr>
            <a:r>
              <a:rPr lang="en-US" b="0" i="0" dirty="0" smtClean="0">
                <a:effectLst/>
                <a:latin typeface="Arial" panose="020B0604020202020204" pitchFamily="34" charset="0"/>
              </a:rPr>
              <a:t>To increase the efficiency of steam power plants the basic method is to improve the thermal efficiency by increasing the operating pressure. To understand what a Supercritical power plant is you have to understand the basics of steam generation.</a:t>
            </a:r>
            <a:endParaRPr lang="hu-HU" b="0" i="0" dirty="0" smtClean="0">
              <a:effectLst/>
              <a:latin typeface="Arial" panose="020B0604020202020204" pitchFamily="34" charset="0"/>
            </a:endParaRPr>
          </a:p>
          <a:p>
            <a:pPr lvl="0" eaLnBrk="0" fontAlgn="base" hangingPunct="0">
              <a:spcBef>
                <a:spcPct val="0"/>
              </a:spcBef>
              <a:spcAft>
                <a:spcPct val="0"/>
              </a:spcAft>
            </a:pPr>
            <a:r>
              <a:rPr lang="en-US" b="1" dirty="0"/>
              <a:t>What happens when you heat water at normal atmospheric pressure?</a:t>
            </a:r>
            <a:endParaRPr lang="hu-HU" dirty="0" smtClean="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hu-HU"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hu-HU" dirty="0" err="1" smtClean="0">
                <a:latin typeface="Arial" panose="020B0604020202020204" pitchFamily="34" charset="0"/>
                <a:cs typeface="Arial" panose="020B0604020202020204" pitchFamily="34" charset="0"/>
              </a:rPr>
              <a:t>There</a:t>
            </a:r>
            <a:r>
              <a:rPr lang="hu-HU" dirty="0" smtClean="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are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three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stages</a:t>
            </a:r>
            <a:r>
              <a:rPr lang="hu-HU" dirty="0">
                <a:latin typeface="Arial" panose="020B0604020202020204" pitchFamily="34" charset="0"/>
                <a:cs typeface="Arial" panose="020B0604020202020204" pitchFamily="34" charset="0"/>
              </a:rPr>
              <a:t>.</a:t>
            </a:r>
          </a:p>
          <a:p>
            <a:pPr lvl="0" algn="just" eaLnBrk="0" fontAlgn="base" hangingPunct="0">
              <a:spcBef>
                <a:spcPct val="0"/>
              </a:spcBef>
              <a:spcAft>
                <a:spcPct val="0"/>
              </a:spcAft>
            </a:pPr>
            <a:r>
              <a:rPr lang="hu-HU" dirty="0" err="1">
                <a:latin typeface="Arial" panose="020B0604020202020204" pitchFamily="34" charset="0"/>
                <a:cs typeface="Arial" panose="020B0604020202020204" pitchFamily="34" charset="0"/>
              </a:rPr>
              <a:t>As</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you</a:t>
            </a:r>
            <a:r>
              <a:rPr lang="hu-HU" dirty="0">
                <a:latin typeface="Arial" panose="020B0604020202020204" pitchFamily="34" charset="0"/>
                <a:cs typeface="Arial" panose="020B0604020202020204" pitchFamily="34" charset="0"/>
              </a:rPr>
              <a:t> go </a:t>
            </a:r>
            <a:r>
              <a:rPr lang="hu-HU" dirty="0" err="1">
                <a:latin typeface="Arial" panose="020B0604020202020204" pitchFamily="34" charset="0"/>
                <a:cs typeface="Arial" panose="020B0604020202020204" pitchFamily="34" charset="0"/>
              </a:rPr>
              <a:t>on</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heating</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the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water</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the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temperature</a:t>
            </a:r>
            <a:r>
              <a:rPr lang="hu-HU" dirty="0">
                <a:latin typeface="Arial" panose="020B0604020202020204" pitchFamily="34" charset="0"/>
                <a:cs typeface="Arial" panose="020B0604020202020204" pitchFamily="34" charset="0"/>
              </a:rPr>
              <a:t> of </a:t>
            </a:r>
            <a:r>
              <a:rPr lang="hu-HU" dirty="0" err="1">
                <a:latin typeface="Arial" panose="020B0604020202020204" pitchFamily="34" charset="0"/>
                <a:cs typeface="Arial" panose="020B0604020202020204" pitchFamily="34" charset="0"/>
              </a:rPr>
              <a:t>water</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increases</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till</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it</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reaches</a:t>
            </a:r>
            <a:r>
              <a:rPr lang="hu-HU" dirty="0">
                <a:latin typeface="Arial" panose="020B0604020202020204" pitchFamily="34" charset="0"/>
                <a:cs typeface="Arial" panose="020B0604020202020204" pitchFamily="34" charset="0"/>
              </a:rPr>
              <a:t> 100 </a:t>
            </a:r>
            <a:r>
              <a:rPr lang="hu-HU" dirty="0" err="1">
                <a:latin typeface="Arial" panose="020B0604020202020204" pitchFamily="34" charset="0"/>
                <a:cs typeface="Arial" panose="020B0604020202020204" pitchFamily="34" charset="0"/>
              </a:rPr>
              <a:t>deg</a:t>
            </a:r>
            <a:r>
              <a:rPr lang="hu-HU" dirty="0">
                <a:latin typeface="Arial" panose="020B0604020202020204" pitchFamily="34" charset="0"/>
                <a:cs typeface="Arial" panose="020B0604020202020204" pitchFamily="34" charset="0"/>
              </a:rPr>
              <a:t> C. </a:t>
            </a:r>
            <a:r>
              <a:rPr lang="hu-HU" dirty="0" err="1">
                <a:latin typeface="Arial" panose="020B0604020202020204" pitchFamily="34" charset="0"/>
                <a:cs typeface="Arial" panose="020B0604020202020204" pitchFamily="34" charset="0"/>
              </a:rPr>
              <a:t>This</a:t>
            </a:r>
            <a:r>
              <a:rPr lang="hu-HU" dirty="0">
                <a:latin typeface="Arial" panose="020B0604020202020204" pitchFamily="34" charset="0"/>
                <a:cs typeface="Arial" panose="020B0604020202020204" pitchFamily="34" charset="0"/>
              </a:rPr>
              <a:t> is </a:t>
            </a:r>
            <a:r>
              <a:rPr lang="hu-HU" dirty="0" err="1">
                <a:latin typeface="Arial" panose="020B0604020202020204" pitchFamily="34" charset="0"/>
                <a:cs typeface="Arial" panose="020B0604020202020204" pitchFamily="34" charset="0"/>
              </a:rPr>
              <a:t>the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Sensible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Heat</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addition</a:t>
            </a:r>
            <a:r>
              <a:rPr lang="hu-HU" dirty="0">
                <a:latin typeface="Arial" panose="020B0604020202020204" pitchFamily="34" charset="0"/>
                <a:cs typeface="Arial" panose="020B0604020202020204" pitchFamily="34" charset="0"/>
              </a:rPr>
              <a:t>. </a:t>
            </a:r>
            <a:r>
              <a:rPr lang="hu-HU" dirty="0" err="1" smtClean="0">
                <a:latin typeface="Arial" panose="020B0604020202020204" pitchFamily="34" charset="0"/>
                <a:cs typeface="Arial" panose="020B0604020202020204" pitchFamily="34" charset="0"/>
              </a:rPr>
              <a:t>Further</a:t>
            </a:r>
            <a:r>
              <a:rPr lang="hu-HU" dirty="0" smtClean="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heating</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does</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not</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increase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the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temperature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instead</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small</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bubbles</a:t>
            </a:r>
            <a:r>
              <a:rPr lang="hu-HU" dirty="0">
                <a:latin typeface="Arial" panose="020B0604020202020204" pitchFamily="34" charset="0"/>
                <a:cs typeface="Arial" panose="020B0604020202020204" pitchFamily="34" charset="0"/>
              </a:rPr>
              <a:t> of </a:t>
            </a:r>
            <a:r>
              <a:rPr lang="hu-HU" dirty="0" err="1">
                <a:latin typeface="Arial" panose="020B0604020202020204" pitchFamily="34" charset="0"/>
                <a:cs typeface="Arial" panose="020B0604020202020204" pitchFamily="34" charset="0"/>
              </a:rPr>
              <a:t>steam</a:t>
            </a:r>
            <a:r>
              <a:rPr lang="hu-HU" dirty="0">
                <a:latin typeface="Arial" panose="020B0604020202020204" pitchFamily="34" charset="0"/>
                <a:cs typeface="Arial" panose="020B0604020202020204" pitchFamily="34" charset="0"/>
              </a:rPr>
              <a:t> start </a:t>
            </a:r>
            <a:r>
              <a:rPr lang="hu-HU" dirty="0" err="1">
                <a:latin typeface="Arial" panose="020B0604020202020204" pitchFamily="34" charset="0"/>
                <a:cs typeface="Arial" panose="020B0604020202020204" pitchFamily="34" charset="0"/>
              </a:rPr>
              <a:t>to</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form</a:t>
            </a:r>
            <a:r>
              <a:rPr lang="hu-HU" dirty="0">
                <a:latin typeface="Arial" panose="020B0604020202020204" pitchFamily="34" charset="0"/>
                <a:cs typeface="Arial" panose="020B0604020202020204" pitchFamily="34" charset="0"/>
              </a:rPr>
              <a:t>. The </a:t>
            </a:r>
            <a:r>
              <a:rPr lang="hu-HU" dirty="0" err="1">
                <a:latin typeface="Arial" panose="020B0604020202020204" pitchFamily="34" charset="0"/>
                <a:cs typeface="Arial" panose="020B0604020202020204" pitchFamily="34" charset="0"/>
              </a:rPr>
              <a:t>temperature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remains</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constant</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at</a:t>
            </a:r>
            <a:r>
              <a:rPr lang="hu-HU" dirty="0">
                <a:latin typeface="Arial" panose="020B0604020202020204" pitchFamily="34" charset="0"/>
                <a:cs typeface="Arial" panose="020B0604020202020204" pitchFamily="34" charset="0"/>
              </a:rPr>
              <a:t> 100 </a:t>
            </a:r>
            <a:r>
              <a:rPr lang="hu-HU" dirty="0" err="1">
                <a:latin typeface="Arial" panose="020B0604020202020204" pitchFamily="34" charset="0"/>
                <a:cs typeface="Arial" panose="020B0604020202020204" pitchFamily="34" charset="0"/>
              </a:rPr>
              <a:t>deg</a:t>
            </a:r>
            <a:r>
              <a:rPr lang="hu-HU" dirty="0">
                <a:latin typeface="Arial" panose="020B0604020202020204" pitchFamily="34" charset="0"/>
                <a:cs typeface="Arial" panose="020B0604020202020204" pitchFamily="34" charset="0"/>
              </a:rPr>
              <a:t> C </a:t>
            </a:r>
            <a:r>
              <a:rPr lang="hu-HU" dirty="0" err="1">
                <a:latin typeface="Arial" panose="020B0604020202020204" pitchFamily="34" charset="0"/>
                <a:cs typeface="Arial" panose="020B0604020202020204" pitchFamily="34" charset="0"/>
              </a:rPr>
              <a:t>till</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all</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the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water</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becomes</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steam</a:t>
            </a:r>
            <a:r>
              <a:rPr lang="hu-HU" dirty="0">
                <a:latin typeface="Arial" panose="020B0604020202020204" pitchFamily="34" charset="0"/>
                <a:cs typeface="Arial" panose="020B0604020202020204" pitchFamily="34" charset="0"/>
              </a:rPr>
              <a:t>. The </a:t>
            </a:r>
            <a:r>
              <a:rPr lang="hu-HU" dirty="0" err="1">
                <a:latin typeface="Arial" panose="020B0604020202020204" pitchFamily="34" charset="0"/>
                <a:cs typeface="Arial" panose="020B0604020202020204" pitchFamily="34" charset="0"/>
              </a:rPr>
              <a:t>water</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absorbs</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the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heat</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without</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temperature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change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for</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conversion</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to</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steam</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At</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atmospheric</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pressure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the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Latent</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Heat</a:t>
            </a:r>
            <a:r>
              <a:rPr lang="hu-HU" dirty="0">
                <a:latin typeface="Arial" panose="020B0604020202020204" pitchFamily="34" charset="0"/>
                <a:cs typeface="Arial" panose="020B0604020202020204" pitchFamily="34" charset="0"/>
              </a:rPr>
              <a:t> of </a:t>
            </a:r>
            <a:r>
              <a:rPr lang="hu-HU" dirty="0" err="1">
                <a:latin typeface="Arial" panose="020B0604020202020204" pitchFamily="34" charset="0"/>
                <a:cs typeface="Arial" panose="020B0604020202020204" pitchFamily="34" charset="0"/>
              </a:rPr>
              <a:t>vapourisation</a:t>
            </a:r>
            <a:r>
              <a:rPr lang="hu-HU" dirty="0">
                <a:latin typeface="Arial" panose="020B0604020202020204" pitchFamily="34" charset="0"/>
                <a:cs typeface="Arial" panose="020B0604020202020204" pitchFamily="34" charset="0"/>
              </a:rPr>
              <a:t> is 2256 kJ/kg</a:t>
            </a:r>
            <a:r>
              <a:rPr lang="hu-HU" dirty="0" smtClean="0">
                <a:latin typeface="Arial" panose="020B0604020202020204" pitchFamily="34" charset="0"/>
                <a:cs typeface="Arial" panose="020B0604020202020204" pitchFamily="34" charset="0"/>
              </a:rPr>
              <a:t>. </a:t>
            </a:r>
            <a:r>
              <a:rPr lang="hu-HU" dirty="0" err="1" smtClean="0">
                <a:latin typeface="Arial" panose="020B0604020202020204" pitchFamily="34" charset="0"/>
                <a:cs typeface="Arial" panose="020B0604020202020204" pitchFamily="34" charset="0"/>
              </a:rPr>
              <a:t>Further</a:t>
            </a:r>
            <a:r>
              <a:rPr lang="hu-HU" dirty="0" smtClean="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heating</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called</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superheating</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will</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increase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the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temperature</a:t>
            </a:r>
            <a:r>
              <a:rPr lang="hu-HU" dirty="0">
                <a:latin typeface="Arial" panose="020B0604020202020204" pitchFamily="34" charset="0"/>
                <a:cs typeface="Arial" panose="020B0604020202020204" pitchFamily="34" charset="0"/>
              </a:rPr>
              <a:t> of </a:t>
            </a:r>
            <a:r>
              <a:rPr lang="hu-HU" dirty="0" err="1">
                <a:latin typeface="Arial" panose="020B0604020202020204" pitchFamily="34" charset="0"/>
                <a:cs typeface="Arial" panose="020B0604020202020204" pitchFamily="34" charset="0"/>
              </a:rPr>
              <a:t>the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steam</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How</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high</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one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can</a:t>
            </a:r>
            <a:r>
              <a:rPr lang="hu-HU" dirty="0">
                <a:latin typeface="Arial" panose="020B0604020202020204" pitchFamily="34" charset="0"/>
                <a:cs typeface="Arial" panose="020B0604020202020204" pitchFamily="34" charset="0"/>
              </a:rPr>
              <a:t> go </a:t>
            </a:r>
            <a:r>
              <a:rPr lang="hu-HU" dirty="0" err="1">
                <a:latin typeface="Arial" panose="020B0604020202020204" pitchFamily="34" charset="0"/>
                <a:cs typeface="Arial" panose="020B0604020202020204" pitchFamily="34" charset="0"/>
              </a:rPr>
              <a:t>depends</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on</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the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withstanding</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capacity</a:t>
            </a:r>
            <a:r>
              <a:rPr lang="hu-HU" dirty="0">
                <a:latin typeface="Arial" panose="020B0604020202020204" pitchFamily="34" charset="0"/>
                <a:cs typeface="Arial" panose="020B0604020202020204" pitchFamily="34" charset="0"/>
              </a:rPr>
              <a:t> of </a:t>
            </a:r>
            <a:r>
              <a:rPr lang="hu-HU" dirty="0" err="1">
                <a:latin typeface="Arial" panose="020B0604020202020204" pitchFamily="34" charset="0"/>
                <a:cs typeface="Arial" panose="020B0604020202020204" pitchFamily="34" charset="0"/>
              </a:rPr>
              <a:t>the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vessel</a:t>
            </a:r>
            <a:r>
              <a:rPr lang="hu-HU" dirty="0">
                <a:latin typeface="Arial" panose="020B0604020202020204" pitchFamily="34" charset="0"/>
                <a:cs typeface="Arial" panose="020B0604020202020204" pitchFamily="34" charset="0"/>
              </a:rPr>
              <a:t>.</a:t>
            </a:r>
          </a:p>
          <a:p>
            <a:pPr algn="just" fontAlgn="base">
              <a:buFont typeface="Arial" panose="020B0604020202020204" pitchFamily="34" charset="0"/>
              <a:buChar char="•"/>
            </a:pPr>
            <a:endParaRPr lang="hu-HU" b="0" i="0" dirty="0" smtClean="0">
              <a:effectLst/>
              <a:latin typeface="Arial" panose="020B0604020202020204" pitchFamily="34" charset="0"/>
            </a:endParaRPr>
          </a:p>
          <a:p>
            <a:pPr algn="just" fontAlgn="base">
              <a:buFont typeface="Arial" panose="020B0604020202020204" pitchFamily="34" charset="0"/>
              <a:buChar char="•"/>
            </a:pPr>
            <a:endParaRPr lang="hu-HU" dirty="0">
              <a:latin typeface="Arial" panose="020B0604020202020204" pitchFamily="34" charset="0"/>
            </a:endParaRPr>
          </a:p>
          <a:p>
            <a:pPr algn="just" fontAlgn="base">
              <a:buFont typeface="Arial" panose="020B0604020202020204" pitchFamily="34" charset="0"/>
              <a:buChar char="•"/>
            </a:pPr>
            <a:endParaRPr lang="hu-HU" b="0" i="0" dirty="0" smtClean="0">
              <a:effectLst/>
              <a:latin typeface="Arial" panose="020B0604020202020204" pitchFamily="34" charset="0"/>
            </a:endParaRPr>
          </a:p>
          <a:p>
            <a:pPr algn="just" fontAlgn="base">
              <a:buFont typeface="Arial" panose="020B0604020202020204" pitchFamily="34" charset="0"/>
              <a:buChar char="•"/>
            </a:pPr>
            <a:endParaRPr lang="en-US" b="0" i="0" dirty="0">
              <a:effectLst/>
              <a:latin typeface="Arial" panose="020B0604020202020204" pitchFamily="34" charset="0"/>
            </a:endParaRPr>
          </a:p>
        </p:txBody>
      </p:sp>
    </p:spTree>
    <p:extLst>
      <p:ext uri="{BB962C8B-B14F-4D97-AF65-F5344CB8AC3E}">
        <p14:creationId xmlns:p14="http://schemas.microsoft.com/office/powerpoint/2010/main" val="1533437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00107" y="321712"/>
            <a:ext cx="11298315" cy="5909310"/>
          </a:xfrm>
          <a:prstGeom prst="rect">
            <a:avLst/>
          </a:prstGeom>
        </p:spPr>
        <p:txBody>
          <a:bodyPr wrap="square">
            <a:spAutoFit/>
          </a:bodyPr>
          <a:lstStyle/>
          <a:p>
            <a:pPr fontAlgn="base"/>
            <a:r>
              <a:rPr lang="en-US" b="0" i="0" dirty="0" smtClean="0">
                <a:effectLst/>
                <a:latin typeface="Arial" panose="020B0604020202020204" pitchFamily="34" charset="0"/>
              </a:rPr>
              <a:t>What happens when the water is at a higher pressure, say, at 100 bar? </a:t>
            </a:r>
            <a:endParaRPr lang="hu-HU" b="0" i="0" dirty="0" smtClean="0">
              <a:effectLst/>
              <a:latin typeface="Arial" panose="020B0604020202020204" pitchFamily="34" charset="0"/>
            </a:endParaRPr>
          </a:p>
          <a:p>
            <a:pPr fontAlgn="base"/>
            <a:endParaRPr lang="hu-HU" dirty="0">
              <a:latin typeface="Arial" panose="020B0604020202020204" pitchFamily="34" charset="0"/>
            </a:endParaRPr>
          </a:p>
          <a:p>
            <a:pPr algn="just" fontAlgn="base"/>
            <a:r>
              <a:rPr lang="en-US" b="0" i="0" dirty="0" smtClean="0">
                <a:effectLst/>
                <a:latin typeface="Arial" panose="020B0604020202020204" pitchFamily="34" charset="0"/>
              </a:rPr>
              <a:t>Then the boiling takes place at 311 </a:t>
            </a:r>
            <a:r>
              <a:rPr lang="en-US" b="0" i="0" dirty="0" err="1" smtClean="0">
                <a:effectLst/>
                <a:latin typeface="Arial" panose="020B0604020202020204" pitchFamily="34" charset="0"/>
              </a:rPr>
              <a:t>deg</a:t>
            </a:r>
            <a:r>
              <a:rPr lang="en-US" b="0" i="0" dirty="0" smtClean="0">
                <a:effectLst/>
                <a:latin typeface="Arial" panose="020B0604020202020204" pitchFamily="34" charset="0"/>
              </a:rPr>
              <a:t> C and the latent heat of </a:t>
            </a:r>
            <a:r>
              <a:rPr lang="en-US" b="0" i="0" dirty="0" err="1" smtClean="0">
                <a:effectLst/>
                <a:latin typeface="Arial" panose="020B0604020202020204" pitchFamily="34" charset="0"/>
              </a:rPr>
              <a:t>vaporisation</a:t>
            </a:r>
            <a:r>
              <a:rPr lang="en-US" b="0" i="0" dirty="0" smtClean="0">
                <a:effectLst/>
                <a:latin typeface="Arial" panose="020B0604020202020204" pitchFamily="34" charset="0"/>
              </a:rPr>
              <a:t> is 1318 kJ/kg.</a:t>
            </a:r>
            <a:r>
              <a:rPr lang="hu-HU" b="0" i="0" dirty="0" smtClean="0">
                <a:effectLst/>
                <a:latin typeface="Arial" panose="020B0604020202020204" pitchFamily="34" charset="0"/>
              </a:rPr>
              <a:t> </a:t>
            </a:r>
            <a:r>
              <a:rPr lang="en-US" b="0" i="0" dirty="0" smtClean="0">
                <a:effectLst/>
                <a:latin typeface="Arial" panose="020B0604020202020204" pitchFamily="34" charset="0"/>
              </a:rPr>
              <a:t>If the water pressure is 200 bar then the boiling takes place at 366 </a:t>
            </a:r>
            <a:r>
              <a:rPr lang="en-US" b="0" i="0" dirty="0" err="1" smtClean="0">
                <a:effectLst/>
                <a:latin typeface="Arial" panose="020B0604020202020204" pitchFamily="34" charset="0"/>
              </a:rPr>
              <a:t>deg</a:t>
            </a:r>
            <a:r>
              <a:rPr lang="en-US" b="0" i="0" dirty="0" smtClean="0">
                <a:effectLst/>
                <a:latin typeface="Arial" panose="020B0604020202020204" pitchFamily="34" charset="0"/>
              </a:rPr>
              <a:t> C and the latent heat of </a:t>
            </a:r>
            <a:r>
              <a:rPr lang="en-US" b="0" i="0" dirty="0" err="1" smtClean="0">
                <a:effectLst/>
                <a:latin typeface="Arial" panose="020B0604020202020204" pitchFamily="34" charset="0"/>
              </a:rPr>
              <a:t>vaporisation</a:t>
            </a:r>
            <a:r>
              <a:rPr lang="en-US" b="0" i="0" dirty="0" smtClean="0">
                <a:effectLst/>
                <a:latin typeface="Arial" panose="020B0604020202020204" pitchFamily="34" charset="0"/>
              </a:rPr>
              <a:t> is 584 kJ/kg.</a:t>
            </a:r>
            <a:r>
              <a:rPr lang="hu-HU" b="0" i="0" dirty="0" smtClean="0">
                <a:effectLst/>
                <a:latin typeface="Arial" panose="020B0604020202020204" pitchFamily="34" charset="0"/>
              </a:rPr>
              <a:t> </a:t>
            </a:r>
            <a:r>
              <a:rPr lang="en-US" b="0" i="0" dirty="0" smtClean="0">
                <a:effectLst/>
                <a:latin typeface="Arial" panose="020B0604020202020204" pitchFamily="34" charset="0"/>
              </a:rPr>
              <a:t>As the pressure increases the boiling temperature increases and the latent heat of </a:t>
            </a:r>
            <a:r>
              <a:rPr lang="en-US" b="0" i="0" dirty="0" err="1" smtClean="0">
                <a:effectLst/>
                <a:latin typeface="Arial" panose="020B0604020202020204" pitchFamily="34" charset="0"/>
              </a:rPr>
              <a:t>vaporisation</a:t>
            </a:r>
            <a:r>
              <a:rPr lang="en-US" b="0" i="0" dirty="0" smtClean="0">
                <a:effectLst/>
                <a:latin typeface="Arial" panose="020B0604020202020204" pitchFamily="34" charset="0"/>
              </a:rPr>
              <a:t> decreases.</a:t>
            </a:r>
            <a:r>
              <a:rPr lang="hu-HU" b="0" i="0" dirty="0" smtClean="0">
                <a:effectLst/>
                <a:latin typeface="Arial" panose="020B0604020202020204" pitchFamily="34" charset="0"/>
              </a:rPr>
              <a:t> </a:t>
            </a:r>
            <a:r>
              <a:rPr lang="en-US" b="0" i="0" dirty="0" smtClean="0">
                <a:effectLst/>
                <a:latin typeface="Arial" panose="020B0604020202020204" pitchFamily="34" charset="0"/>
              </a:rPr>
              <a:t>A further increase in pressure and temperature leads us to a point at which the latent heat of </a:t>
            </a:r>
            <a:r>
              <a:rPr lang="en-US" b="0" i="0" dirty="0" err="1" smtClean="0">
                <a:effectLst/>
                <a:latin typeface="Arial" panose="020B0604020202020204" pitchFamily="34" charset="0"/>
              </a:rPr>
              <a:t>vaporisation</a:t>
            </a:r>
            <a:r>
              <a:rPr lang="en-US" b="0" i="0" dirty="0" smtClean="0">
                <a:effectLst/>
                <a:latin typeface="Arial" panose="020B0604020202020204" pitchFamily="34" charset="0"/>
              </a:rPr>
              <a:t> is zero, or there is no boiling. Water directly becomes steam. This is the Critical Pressure and the Critical Temperature. For steam this occurs at </a:t>
            </a:r>
            <a:r>
              <a:rPr lang="en-US" b="1" i="0" dirty="0" smtClean="0">
                <a:solidFill>
                  <a:srgbClr val="FF0000"/>
                </a:solidFill>
                <a:effectLst/>
                <a:latin typeface="Arial" panose="020B0604020202020204" pitchFamily="34" charset="0"/>
              </a:rPr>
              <a:t>374 </a:t>
            </a:r>
            <a:r>
              <a:rPr lang="en-US" b="1" i="0" dirty="0" err="1" smtClean="0">
                <a:solidFill>
                  <a:srgbClr val="FF0000"/>
                </a:solidFill>
                <a:effectLst/>
                <a:latin typeface="Arial" panose="020B0604020202020204" pitchFamily="34" charset="0"/>
              </a:rPr>
              <a:t>deg</a:t>
            </a:r>
            <a:r>
              <a:rPr lang="en-US" b="1" i="0" dirty="0" smtClean="0">
                <a:solidFill>
                  <a:srgbClr val="FF0000"/>
                </a:solidFill>
                <a:effectLst/>
                <a:latin typeface="Arial" panose="020B0604020202020204" pitchFamily="34" charset="0"/>
              </a:rPr>
              <a:t> C and 220.6 bar</a:t>
            </a:r>
            <a:r>
              <a:rPr lang="en-US" b="0" i="0" dirty="0" smtClean="0">
                <a:effectLst/>
                <a:latin typeface="Arial" panose="020B0604020202020204" pitchFamily="34" charset="0"/>
              </a:rPr>
              <a:t>.</a:t>
            </a:r>
            <a:endParaRPr lang="hu-HU" b="0" i="0" dirty="0" smtClean="0">
              <a:effectLst/>
              <a:latin typeface="Arial" panose="020B0604020202020204" pitchFamily="34" charset="0"/>
            </a:endParaRPr>
          </a:p>
          <a:p>
            <a:pPr algn="just" fontAlgn="base"/>
            <a:endParaRPr lang="hu-HU" dirty="0">
              <a:latin typeface="Arial" panose="020B0604020202020204" pitchFamily="34" charset="0"/>
            </a:endParaRPr>
          </a:p>
          <a:p>
            <a:pPr algn="just" fontAlgn="base"/>
            <a:r>
              <a:rPr lang="en-US" dirty="0"/>
              <a:t>Conventional steam power plants operate at a steam pressures in the range of 170 bar. These are Subcritical power plants. The new generation of power plants operate at pressures higher than the critical pressure. These are Supercritical power plants. The operating pressures are in the range of 230 to 265 bar</a:t>
            </a:r>
            <a:r>
              <a:rPr lang="en-US" dirty="0" smtClean="0"/>
              <a:t>.</a:t>
            </a:r>
            <a:r>
              <a:rPr lang="hu-HU" dirty="0" smtClean="0"/>
              <a:t> </a:t>
            </a:r>
            <a:r>
              <a:rPr lang="en-US" dirty="0" smtClean="0">
                <a:hlinkClick r:id="rId3"/>
              </a:rPr>
              <a:t>The </a:t>
            </a:r>
            <a:r>
              <a:rPr lang="en-US" dirty="0">
                <a:hlinkClick r:id="rId3"/>
              </a:rPr>
              <a:t>efficiency of the </a:t>
            </a:r>
            <a:r>
              <a:rPr lang="en-US" dirty="0" err="1">
                <a:hlinkClick r:id="rId3"/>
              </a:rPr>
              <a:t>Rankine</a:t>
            </a:r>
            <a:r>
              <a:rPr lang="en-US" dirty="0">
                <a:hlinkClick r:id="rId3"/>
              </a:rPr>
              <a:t> cycle</a:t>
            </a:r>
            <a:r>
              <a:rPr lang="en-US" dirty="0"/>
              <a:t> depends on the pressure at which it operates. Higher pressure and temperature increase the efficiency of the thermal cycle and power plant. This is the reason for operating at higher steam </a:t>
            </a:r>
            <a:r>
              <a:rPr lang="en-US" dirty="0" smtClean="0"/>
              <a:t>pressures</a:t>
            </a:r>
            <a:r>
              <a:rPr lang="hu-HU" dirty="0" smtClean="0"/>
              <a:t>.</a:t>
            </a:r>
          </a:p>
          <a:p>
            <a:pPr algn="just" fontAlgn="base"/>
            <a:endParaRPr lang="hu-HU" dirty="0"/>
          </a:p>
          <a:p>
            <a:pPr fontAlgn="base"/>
            <a:r>
              <a:rPr lang="en-US" b="1" dirty="0"/>
              <a:t>Ultra Supercritical Power Plants</a:t>
            </a:r>
          </a:p>
          <a:p>
            <a:pPr algn="just" fontAlgn="base"/>
            <a:r>
              <a:rPr lang="en-US" dirty="0"/>
              <a:t>In the quest for higher efficiency the trend is to go for still higher operating pressures. The next generation of power plants will operate with </a:t>
            </a:r>
            <a:r>
              <a:rPr lang="en-US" b="1" dirty="0">
                <a:solidFill>
                  <a:srgbClr val="FF0000"/>
                </a:solidFill>
              </a:rPr>
              <a:t>steam Pressures in the range of 300 bar. These are the Ultra Super Critical Power plants. Ultra Supercritical Units operate at temperatures of 615 to 630 </a:t>
            </a:r>
            <a:r>
              <a:rPr lang="en-US" b="1" dirty="0" err="1">
                <a:solidFill>
                  <a:srgbClr val="FF0000"/>
                </a:solidFill>
              </a:rPr>
              <a:t>deg</a:t>
            </a:r>
            <a:r>
              <a:rPr lang="en-US" b="1" dirty="0">
                <a:solidFill>
                  <a:srgbClr val="FF0000"/>
                </a:solidFill>
              </a:rPr>
              <a:t> C.</a:t>
            </a:r>
          </a:p>
          <a:p>
            <a:pPr algn="just" fontAlgn="base"/>
            <a:endParaRPr lang="en-US" dirty="0"/>
          </a:p>
          <a:p>
            <a:pPr algn="just" fontAlgn="base"/>
            <a:endParaRPr lang="en-US" b="0" i="0" dirty="0">
              <a:effectLst/>
              <a:latin typeface="Arial" panose="020B0604020202020204" pitchFamily="34" charset="0"/>
            </a:endParaRPr>
          </a:p>
        </p:txBody>
      </p:sp>
    </p:spTree>
    <p:extLst>
      <p:ext uri="{BB962C8B-B14F-4D97-AF65-F5344CB8AC3E}">
        <p14:creationId xmlns:p14="http://schemas.microsoft.com/office/powerpoint/2010/main" val="123520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97151" y="874455"/>
            <a:ext cx="11141474" cy="3570208"/>
          </a:xfrm>
          <a:prstGeom prst="rect">
            <a:avLst/>
          </a:prstGeom>
        </p:spPr>
        <p:txBody>
          <a:bodyPr wrap="square">
            <a:spAutoFit/>
          </a:bodyPr>
          <a:lstStyle/>
          <a:p>
            <a:r>
              <a:rPr lang="en-US" sz="2800" b="0" i="0" u="none" strike="noStrike" baseline="0" dirty="0" smtClean="0">
                <a:solidFill>
                  <a:srgbClr val="C10000"/>
                </a:solidFill>
                <a:latin typeface="Calibri" panose="020F0502020204030204" pitchFamily="34" charset="0"/>
              </a:rPr>
              <a:t>Efficiency gain due to Supercritical parameters</a:t>
            </a:r>
          </a:p>
          <a:p>
            <a:r>
              <a:rPr lang="en-US" b="0" i="0" u="none" strike="noStrike" baseline="0" dirty="0" smtClean="0">
                <a:solidFill>
                  <a:srgbClr val="000000"/>
                </a:solidFill>
                <a:latin typeface="Arial" panose="020B0604020202020204" pitchFamily="34" charset="0"/>
              </a:rPr>
              <a:t>•</a:t>
            </a:r>
            <a:r>
              <a:rPr lang="en-US" b="0" i="0" u="none" strike="noStrike" baseline="0" dirty="0" smtClean="0">
                <a:solidFill>
                  <a:srgbClr val="000000"/>
                </a:solidFill>
                <a:latin typeface="Calibri" panose="020F0502020204030204" pitchFamily="34" charset="0"/>
              </a:rPr>
              <a:t>Supercritical units have higher plant efficiency than that of</a:t>
            </a:r>
          </a:p>
          <a:p>
            <a:r>
              <a:rPr lang="en-US" b="0" i="0" u="none" strike="noStrike" baseline="0" dirty="0" smtClean="0">
                <a:solidFill>
                  <a:srgbClr val="000000"/>
                </a:solidFill>
                <a:latin typeface="Calibri" panose="020F0502020204030204" pitchFamily="34" charset="0"/>
              </a:rPr>
              <a:t>subcritical units because of higher steam parameters.</a:t>
            </a:r>
          </a:p>
          <a:p>
            <a:r>
              <a:rPr lang="en-US" b="0" i="0" u="none" strike="noStrike" baseline="0" dirty="0" smtClean="0">
                <a:solidFill>
                  <a:srgbClr val="000000"/>
                </a:solidFill>
                <a:latin typeface="Arial" panose="020B0604020202020204" pitchFamily="34" charset="0"/>
              </a:rPr>
              <a:t>• </a:t>
            </a:r>
            <a:r>
              <a:rPr lang="en-US" b="0" i="0" u="none" strike="noStrike" baseline="0" dirty="0" smtClean="0">
                <a:solidFill>
                  <a:srgbClr val="000000"/>
                </a:solidFill>
                <a:latin typeface="Calibri" panose="020F0502020204030204" pitchFamily="34" charset="0"/>
              </a:rPr>
              <a:t>The Gross plant efficiency is around </a:t>
            </a:r>
            <a:r>
              <a:rPr lang="en-US" b="1" i="0" u="none" strike="noStrike" baseline="0" dirty="0" smtClean="0">
                <a:solidFill>
                  <a:srgbClr val="FF0000"/>
                </a:solidFill>
                <a:latin typeface="Calibri" panose="020F0502020204030204" pitchFamily="34" charset="0"/>
              </a:rPr>
              <a:t>40‐41% for supercritical </a:t>
            </a:r>
            <a:r>
              <a:rPr lang="en-US" b="0" i="0" u="none" strike="noStrike" baseline="0" dirty="0" smtClean="0">
                <a:solidFill>
                  <a:srgbClr val="000000"/>
                </a:solidFill>
                <a:latin typeface="Calibri" panose="020F0502020204030204" pitchFamily="34" charset="0"/>
              </a:rPr>
              <a:t>units</a:t>
            </a:r>
          </a:p>
          <a:p>
            <a:r>
              <a:rPr lang="en-US" b="0" i="0" u="none" strike="noStrike" baseline="0" dirty="0" smtClean="0">
                <a:solidFill>
                  <a:srgbClr val="000000"/>
                </a:solidFill>
                <a:latin typeface="Calibri" panose="020F0502020204030204" pitchFamily="34" charset="0"/>
              </a:rPr>
              <a:t>with steam parameters of 24.7MPa/565</a:t>
            </a:r>
            <a:r>
              <a:rPr lang="hu-HU" b="0" i="0" u="none" strike="noStrike" baseline="0" dirty="0" smtClean="0">
                <a:solidFill>
                  <a:srgbClr val="000000"/>
                </a:solidFill>
                <a:latin typeface="Arial" panose="020B0604020202020204" pitchFamily="34" charset="0"/>
                <a:cs typeface="Arial" panose="020B0604020202020204" pitchFamily="34" charset="0"/>
              </a:rPr>
              <a:t>/</a:t>
            </a:r>
            <a:r>
              <a:rPr lang="en-US" b="0" i="0" u="none" strike="noStrike" baseline="0" dirty="0" smtClean="0">
                <a:solidFill>
                  <a:srgbClr val="000000"/>
                </a:solidFill>
                <a:latin typeface="Calibri" panose="020F0502020204030204" pitchFamily="34" charset="0"/>
              </a:rPr>
              <a:t>593 </a:t>
            </a:r>
            <a:r>
              <a:rPr lang="hu-HU" b="0" i="0" u="none" strike="noStrike" baseline="30000" dirty="0" smtClean="0">
                <a:solidFill>
                  <a:srgbClr val="000000"/>
                </a:solidFill>
                <a:latin typeface="Calibri" panose="020F0502020204030204" pitchFamily="34" charset="0"/>
              </a:rPr>
              <a:t>0</a:t>
            </a:r>
            <a:r>
              <a:rPr lang="hu-HU" b="0" i="0" u="none" strike="noStrike" dirty="0" smtClean="0">
                <a:solidFill>
                  <a:srgbClr val="000000"/>
                </a:solidFill>
                <a:latin typeface="Calibri" panose="020F0502020204030204" pitchFamily="34" charset="0"/>
              </a:rPr>
              <a:t>C,</a:t>
            </a:r>
            <a:r>
              <a:rPr lang="en-US" b="0" i="0" u="none" strike="noStrike" baseline="0" dirty="0" smtClean="0">
                <a:solidFill>
                  <a:srgbClr val="000000"/>
                </a:solidFill>
                <a:latin typeface="Calibri" panose="020F0502020204030204" pitchFamily="34" charset="0"/>
              </a:rPr>
              <a:t> which is about</a:t>
            </a:r>
          </a:p>
          <a:p>
            <a:r>
              <a:rPr lang="en-US" b="0" i="0" u="none" strike="noStrike" baseline="0" dirty="0" smtClean="0">
                <a:solidFill>
                  <a:srgbClr val="000000"/>
                </a:solidFill>
                <a:latin typeface="Calibri" panose="020F0502020204030204" pitchFamily="34" charset="0"/>
              </a:rPr>
              <a:t>2%‐3% higher than that </a:t>
            </a:r>
            <a:r>
              <a:rPr lang="en-US" b="1" i="0" u="none" strike="noStrike" baseline="0" dirty="0" smtClean="0">
                <a:solidFill>
                  <a:srgbClr val="FF0000"/>
                </a:solidFill>
                <a:latin typeface="Calibri" panose="020F0502020204030204" pitchFamily="34" charset="0"/>
              </a:rPr>
              <a:t>(38%) of sub‐critical </a:t>
            </a:r>
            <a:r>
              <a:rPr lang="en-US" b="0" i="0" u="none" strike="noStrike" baseline="0" dirty="0" smtClean="0">
                <a:solidFill>
                  <a:srgbClr val="000000"/>
                </a:solidFill>
                <a:latin typeface="Calibri" panose="020F0502020204030204" pitchFamily="34" charset="0"/>
              </a:rPr>
              <a:t>unit with steam</a:t>
            </a:r>
          </a:p>
          <a:p>
            <a:r>
              <a:rPr lang="hu-HU" b="0" i="0" u="none" strike="noStrike" baseline="0" dirty="0" err="1" smtClean="0">
                <a:solidFill>
                  <a:srgbClr val="000000"/>
                </a:solidFill>
                <a:latin typeface="Calibri" panose="020F0502020204030204" pitchFamily="34" charset="0"/>
              </a:rPr>
              <a:t>parameters</a:t>
            </a:r>
            <a:r>
              <a:rPr lang="hu-HU" b="0" i="0" u="none" strike="noStrike" baseline="0" dirty="0" smtClean="0">
                <a:solidFill>
                  <a:srgbClr val="000000"/>
                </a:solidFill>
                <a:latin typeface="Calibri" panose="020F0502020204030204" pitchFamily="34" charset="0"/>
              </a:rPr>
              <a:t> of 16.7MPa/537/</a:t>
            </a:r>
            <a:r>
              <a:rPr lang="hu-HU" b="0" i="0" u="none" strike="noStrike" baseline="0" dirty="0" err="1" smtClean="0">
                <a:solidFill>
                  <a:srgbClr val="000000"/>
                </a:solidFill>
                <a:latin typeface="Calibri" panose="020F0502020204030204" pitchFamily="34" charset="0"/>
              </a:rPr>
              <a:t>537</a:t>
            </a:r>
            <a:r>
              <a:rPr lang="hu-HU" b="0" i="0" u="none" strike="noStrike" baseline="30000" dirty="0" smtClean="0">
                <a:solidFill>
                  <a:srgbClr val="000000"/>
                </a:solidFill>
                <a:latin typeface="Calibri" panose="020F0502020204030204" pitchFamily="34" charset="0"/>
              </a:rPr>
              <a:t> 0</a:t>
            </a:r>
            <a:r>
              <a:rPr lang="hu-HU" b="0" i="0" u="none" strike="noStrike" dirty="0" smtClean="0">
                <a:solidFill>
                  <a:srgbClr val="000000"/>
                </a:solidFill>
                <a:latin typeface="Calibri" panose="020F0502020204030204" pitchFamily="34" charset="0"/>
              </a:rPr>
              <a:t>C </a:t>
            </a:r>
          </a:p>
          <a:p>
            <a:r>
              <a:rPr lang="en-US" b="0" i="0" u="none" strike="noStrike" baseline="0" dirty="0" smtClean="0">
                <a:solidFill>
                  <a:srgbClr val="000000"/>
                </a:solidFill>
                <a:latin typeface="Arial" panose="020B0604020202020204" pitchFamily="34" charset="0"/>
              </a:rPr>
              <a:t>•</a:t>
            </a:r>
            <a:r>
              <a:rPr lang="en-US" b="0" i="0" u="none" strike="noStrike" baseline="0" dirty="0" smtClean="0">
                <a:solidFill>
                  <a:srgbClr val="000000"/>
                </a:solidFill>
                <a:latin typeface="Calibri" panose="020F0502020204030204" pitchFamily="34" charset="0"/>
              </a:rPr>
              <a:t>The Gross plant efficiency is around </a:t>
            </a:r>
            <a:r>
              <a:rPr lang="en-US" b="1" i="0" u="none" strike="noStrike" baseline="0" dirty="0" smtClean="0">
                <a:solidFill>
                  <a:srgbClr val="FF0000"/>
                </a:solidFill>
                <a:latin typeface="Calibri" panose="020F0502020204030204" pitchFamily="34" charset="0"/>
              </a:rPr>
              <a:t>41‐42% for ultra‐supercritical</a:t>
            </a:r>
          </a:p>
          <a:p>
            <a:r>
              <a:rPr lang="en-US" b="0" i="0" u="none" strike="noStrike" baseline="0" dirty="0" smtClean="0">
                <a:solidFill>
                  <a:srgbClr val="000000"/>
                </a:solidFill>
                <a:latin typeface="Calibri" panose="020F0502020204030204" pitchFamily="34" charset="0"/>
              </a:rPr>
              <a:t>units with steam parameters of 28MPa/593 </a:t>
            </a:r>
            <a:r>
              <a:rPr lang="hu-HU" b="0" i="0" u="none" strike="noStrike" baseline="30000" dirty="0" smtClean="0">
                <a:solidFill>
                  <a:srgbClr val="000000"/>
                </a:solidFill>
                <a:latin typeface="Calibri" panose="020F0502020204030204" pitchFamily="34" charset="0"/>
              </a:rPr>
              <a:t>0</a:t>
            </a:r>
            <a:r>
              <a:rPr lang="hu-HU" b="0" i="0" u="none" strike="noStrike" dirty="0" smtClean="0">
                <a:solidFill>
                  <a:srgbClr val="000000"/>
                </a:solidFill>
                <a:latin typeface="Calibri" panose="020F0502020204030204" pitchFamily="34" charset="0"/>
              </a:rPr>
              <a:t>C </a:t>
            </a:r>
            <a:r>
              <a:rPr lang="en-US" b="0" i="0" u="none" strike="noStrike" baseline="0" dirty="0" smtClean="0">
                <a:solidFill>
                  <a:srgbClr val="000000"/>
                </a:solidFill>
                <a:latin typeface="Calibri" panose="020F0502020204030204" pitchFamily="34" charset="0"/>
              </a:rPr>
              <a:t>/593 </a:t>
            </a:r>
            <a:r>
              <a:rPr lang="hu-HU" b="0" i="0" u="none" strike="noStrike" baseline="30000" dirty="0" smtClean="0">
                <a:solidFill>
                  <a:srgbClr val="000000"/>
                </a:solidFill>
                <a:latin typeface="Calibri" panose="020F0502020204030204" pitchFamily="34" charset="0"/>
              </a:rPr>
              <a:t>0</a:t>
            </a:r>
            <a:r>
              <a:rPr lang="hu-HU" b="0" i="0" u="none" strike="noStrike" dirty="0" smtClean="0">
                <a:solidFill>
                  <a:srgbClr val="000000"/>
                </a:solidFill>
                <a:latin typeface="Calibri" panose="020F0502020204030204" pitchFamily="34" charset="0"/>
              </a:rPr>
              <a:t>C</a:t>
            </a:r>
            <a:r>
              <a:rPr lang="en-US" b="0" i="0" u="none" strike="noStrike" baseline="0" dirty="0" smtClean="0">
                <a:solidFill>
                  <a:srgbClr val="000000"/>
                </a:solidFill>
                <a:latin typeface="Calibri" panose="020F0502020204030204" pitchFamily="34" charset="0"/>
              </a:rPr>
              <a:t>,which is</a:t>
            </a:r>
          </a:p>
          <a:p>
            <a:r>
              <a:rPr lang="en-US" b="0" i="0" u="none" strike="noStrike" baseline="0" dirty="0" smtClean="0">
                <a:solidFill>
                  <a:srgbClr val="000000"/>
                </a:solidFill>
                <a:latin typeface="Calibri" panose="020F0502020204030204" pitchFamily="34" charset="0"/>
              </a:rPr>
              <a:t>about 3‐4% higher than that of the above supercritical units.</a:t>
            </a:r>
          </a:p>
          <a:p>
            <a:r>
              <a:rPr lang="en-US" b="0" i="0" u="none" strike="noStrike" baseline="0" dirty="0" smtClean="0">
                <a:solidFill>
                  <a:srgbClr val="000000"/>
                </a:solidFill>
                <a:latin typeface="Arial" panose="020B0604020202020204" pitchFamily="34" charset="0"/>
              </a:rPr>
              <a:t>•</a:t>
            </a:r>
            <a:r>
              <a:rPr lang="en-US" b="0" i="0" u="none" strike="noStrike" baseline="0" dirty="0" smtClean="0">
                <a:solidFill>
                  <a:srgbClr val="000000"/>
                </a:solidFill>
                <a:latin typeface="Calibri" panose="020F0502020204030204" pitchFamily="34" charset="0"/>
              </a:rPr>
              <a:t>The </a:t>
            </a:r>
            <a:r>
              <a:rPr lang="en-US" b="1" i="0" u="none" strike="noStrike" baseline="0" dirty="0" smtClean="0">
                <a:solidFill>
                  <a:srgbClr val="FF0000"/>
                </a:solidFill>
                <a:latin typeface="Calibri" panose="020F0502020204030204" pitchFamily="34" charset="0"/>
              </a:rPr>
              <a:t>advanced ultra supercritical </a:t>
            </a:r>
            <a:r>
              <a:rPr lang="en-US" b="0" i="0" u="none" strike="noStrike" baseline="0" dirty="0" smtClean="0">
                <a:solidFill>
                  <a:srgbClr val="000000"/>
                </a:solidFill>
                <a:latin typeface="Calibri" panose="020F0502020204030204" pitchFamily="34" charset="0"/>
              </a:rPr>
              <a:t>units have reached an overall</a:t>
            </a:r>
          </a:p>
          <a:p>
            <a:r>
              <a:rPr lang="en-US" b="0" i="0" u="none" strike="noStrike" baseline="0" dirty="0" smtClean="0">
                <a:solidFill>
                  <a:srgbClr val="000000"/>
                </a:solidFill>
                <a:latin typeface="Calibri" panose="020F0502020204030204" pitchFamily="34" charset="0"/>
              </a:rPr>
              <a:t>plant efficiency of </a:t>
            </a:r>
            <a:r>
              <a:rPr lang="en-US" b="1" i="0" u="none" strike="noStrike" baseline="0" dirty="0" smtClean="0">
                <a:solidFill>
                  <a:srgbClr val="FF0000"/>
                </a:solidFill>
                <a:latin typeface="Calibri" panose="020F0502020204030204" pitchFamily="34" charset="0"/>
              </a:rPr>
              <a:t>47% to 49% </a:t>
            </a:r>
            <a:r>
              <a:rPr lang="en-US" b="0" i="0" u="none" strike="noStrike" baseline="0" dirty="0" smtClean="0">
                <a:solidFill>
                  <a:srgbClr val="000000"/>
                </a:solidFill>
                <a:latin typeface="Calibri" panose="020F0502020204030204" pitchFamily="34" charset="0"/>
              </a:rPr>
              <a:t>in the world.</a:t>
            </a:r>
            <a:endParaRPr lang="hu-HU" dirty="0"/>
          </a:p>
        </p:txBody>
      </p:sp>
    </p:spTree>
    <p:extLst>
      <p:ext uri="{BB962C8B-B14F-4D97-AF65-F5344CB8AC3E}">
        <p14:creationId xmlns:p14="http://schemas.microsoft.com/office/powerpoint/2010/main" val="399437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470517" y="0"/>
            <a:ext cx="4323426" cy="4666803"/>
          </a:xfrm>
          <a:prstGeom prst="rect">
            <a:avLst/>
          </a:prstGeom>
        </p:spPr>
      </p:pic>
      <p:pic>
        <p:nvPicPr>
          <p:cNvPr id="5" name="Kép 4"/>
          <p:cNvPicPr>
            <a:picLocks noChangeAspect="1"/>
          </p:cNvPicPr>
          <p:nvPr/>
        </p:nvPicPr>
        <p:blipFill>
          <a:blip r:embed="rId4"/>
          <a:stretch>
            <a:fillRect/>
          </a:stretch>
        </p:blipFill>
        <p:spPr>
          <a:xfrm>
            <a:off x="6086891" y="692459"/>
            <a:ext cx="5071497" cy="3321762"/>
          </a:xfrm>
          <a:prstGeom prst="rect">
            <a:avLst/>
          </a:prstGeom>
        </p:spPr>
      </p:pic>
      <p:pic>
        <p:nvPicPr>
          <p:cNvPr id="6" name="Kép 5"/>
          <p:cNvPicPr>
            <a:picLocks noChangeAspect="1"/>
          </p:cNvPicPr>
          <p:nvPr/>
        </p:nvPicPr>
        <p:blipFill>
          <a:blip r:embed="rId5"/>
          <a:stretch>
            <a:fillRect/>
          </a:stretch>
        </p:blipFill>
        <p:spPr>
          <a:xfrm>
            <a:off x="945703" y="4568994"/>
            <a:ext cx="5915025" cy="1590675"/>
          </a:xfrm>
          <a:prstGeom prst="rect">
            <a:avLst/>
          </a:prstGeom>
        </p:spPr>
      </p:pic>
    </p:spTree>
    <p:extLst>
      <p:ext uri="{BB962C8B-B14F-4D97-AF65-F5344CB8AC3E}">
        <p14:creationId xmlns:p14="http://schemas.microsoft.com/office/powerpoint/2010/main" val="158594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1285875" y="195262"/>
            <a:ext cx="9620250" cy="6467475"/>
          </a:xfrm>
          <a:prstGeom prst="rect">
            <a:avLst/>
          </a:prstGeom>
        </p:spPr>
      </p:pic>
    </p:spTree>
    <p:extLst>
      <p:ext uri="{BB962C8B-B14F-4D97-AF65-F5344CB8AC3E}">
        <p14:creationId xmlns:p14="http://schemas.microsoft.com/office/powerpoint/2010/main" val="427465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1933575" y="290512"/>
            <a:ext cx="8324850" cy="6276975"/>
          </a:xfrm>
          <a:prstGeom prst="rect">
            <a:avLst/>
          </a:prstGeom>
        </p:spPr>
      </p:pic>
    </p:spTree>
    <p:extLst>
      <p:ext uri="{BB962C8B-B14F-4D97-AF65-F5344CB8AC3E}">
        <p14:creationId xmlns:p14="http://schemas.microsoft.com/office/powerpoint/2010/main" val="248208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475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374904" y="1160478"/>
            <a:ext cx="11692699" cy="2773728"/>
          </a:xfrm>
          <a:prstGeom prst="rect">
            <a:avLst/>
          </a:prstGeom>
        </p:spPr>
      </p:pic>
    </p:spTree>
    <p:extLst>
      <p:ext uri="{BB962C8B-B14F-4D97-AF65-F5344CB8AC3E}">
        <p14:creationId xmlns:p14="http://schemas.microsoft.com/office/powerpoint/2010/main" val="2963745462"/>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855</Words>
  <Application>Microsoft Office PowerPoint</Application>
  <PresentationFormat>Szélesvásznú</PresentationFormat>
  <Paragraphs>49</Paragraphs>
  <Slides>16</Slides>
  <Notes>16</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16</vt:i4>
      </vt:variant>
    </vt:vector>
  </HeadingPairs>
  <TitlesOfParts>
    <vt:vector size="21" baseType="lpstr">
      <vt:lpstr>Arial</vt:lpstr>
      <vt:lpstr>Arial Narrow</vt:lpstr>
      <vt:lpstr>Calibri</vt:lpstr>
      <vt:lpstr>Calibri Light</vt:lpstr>
      <vt:lpstr>Office-téma</vt:lpstr>
      <vt:lpstr>Szuperkritikus, ultra-szuperkritikus erőmű</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Szuperkritikus, ultra-szuperkritikus erőmű</dc:title>
  <dc:creator>patzay györgy</dc:creator>
  <cp:lastModifiedBy>patzay györgy</cp:lastModifiedBy>
  <cp:revision>5</cp:revision>
  <dcterms:created xsi:type="dcterms:W3CDTF">2017-02-06T08:10:38Z</dcterms:created>
  <dcterms:modified xsi:type="dcterms:W3CDTF">2017-02-06T08:57:36Z</dcterms:modified>
</cp:coreProperties>
</file>